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300" r:id="rId3"/>
    <p:sldId id="273" r:id="rId4"/>
    <p:sldId id="299" r:id="rId5"/>
    <p:sldId id="275" r:id="rId6"/>
    <p:sldId id="274" r:id="rId7"/>
    <p:sldId id="276" r:id="rId8"/>
    <p:sldId id="268" r:id="rId9"/>
    <p:sldId id="277" r:id="rId10"/>
    <p:sldId id="303" r:id="rId11"/>
    <p:sldId id="304" r:id="rId12"/>
    <p:sldId id="301" r:id="rId13"/>
    <p:sldId id="302" r:id="rId14"/>
    <p:sldId id="266" r:id="rId15"/>
    <p:sldId id="257" r:id="rId16"/>
    <p:sldId id="269" r:id="rId17"/>
    <p:sldId id="279" r:id="rId18"/>
    <p:sldId id="270" r:id="rId19"/>
    <p:sldId id="271" r:id="rId20"/>
    <p:sldId id="272" r:id="rId21"/>
    <p:sldId id="267" r:id="rId22"/>
    <p:sldId id="278" r:id="rId23"/>
    <p:sldId id="280" r:id="rId24"/>
    <p:sldId id="282" r:id="rId25"/>
    <p:sldId id="283" r:id="rId26"/>
    <p:sldId id="258" r:id="rId27"/>
    <p:sldId id="260" r:id="rId28"/>
    <p:sldId id="261" r:id="rId29"/>
    <p:sldId id="259" r:id="rId30"/>
    <p:sldId id="262" r:id="rId31"/>
    <p:sldId id="263" r:id="rId32"/>
    <p:sldId id="284" r:id="rId33"/>
    <p:sldId id="285" r:id="rId34"/>
    <p:sldId id="286" r:id="rId35"/>
    <p:sldId id="287" r:id="rId36"/>
    <p:sldId id="288" r:id="rId37"/>
    <p:sldId id="289" r:id="rId38"/>
    <p:sldId id="290" r:id="rId39"/>
    <p:sldId id="291" r:id="rId40"/>
    <p:sldId id="293" r:id="rId41"/>
    <p:sldId id="298" r:id="rId42"/>
    <p:sldId id="294" r:id="rId43"/>
    <p:sldId id="296" r:id="rId44"/>
    <p:sldId id="297" r:id="rId45"/>
    <p:sldId id="305" r:id="rId46"/>
    <p:sldId id="306" r:id="rId47"/>
    <p:sldId id="307" r:id="rId48"/>
    <p:sldId id="308" r:id="rId49"/>
    <p:sldId id="292" r:id="rId50"/>
    <p:sldId id="28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9"/>
    <p:restoredTop sz="84862"/>
  </p:normalViewPr>
  <p:slideViewPr>
    <p:cSldViewPr snapToGrid="0" snapToObjects="1">
      <p:cViewPr>
        <p:scale>
          <a:sx n="97" d="100"/>
          <a:sy n="97" d="100"/>
        </p:scale>
        <p:origin x="12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3FD2-2F31-F14A-B74B-80F483A1779F}" type="datetimeFigureOut">
              <a:rPr lang="en-US" smtClean="0"/>
              <a:t>5/22/18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C2DB7-B258-FF40-83C3-FD1F1E63B639}" type="slidenum">
              <a:rPr lang="en-US" smtClean="0"/>
              <a:t>‹#›</a:t>
            </a:fld>
            <a:endParaRPr lang="en-US"/>
          </a:p>
        </p:txBody>
      </p:sp>
    </p:spTree>
    <p:extLst>
      <p:ext uri="{BB962C8B-B14F-4D97-AF65-F5344CB8AC3E}">
        <p14:creationId xmlns:p14="http://schemas.microsoft.com/office/powerpoint/2010/main" val="291964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9</a:t>
            </a:fld>
            <a:endParaRPr lang="en-US"/>
          </a:p>
        </p:txBody>
      </p:sp>
    </p:spTree>
    <p:extLst>
      <p:ext uri="{BB962C8B-B14F-4D97-AF65-F5344CB8AC3E}">
        <p14:creationId xmlns:p14="http://schemas.microsoft.com/office/powerpoint/2010/main" val="423817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example of calculating Y1 on board.</a:t>
            </a:r>
          </a:p>
        </p:txBody>
      </p:sp>
      <p:sp>
        <p:nvSpPr>
          <p:cNvPr id="4" name="Slide Number Placeholder 3"/>
          <p:cNvSpPr>
            <a:spLocks noGrp="1"/>
          </p:cNvSpPr>
          <p:nvPr>
            <p:ph type="sldNum" sz="quarter" idx="10"/>
          </p:nvPr>
        </p:nvSpPr>
        <p:spPr/>
        <p:txBody>
          <a:bodyPr/>
          <a:lstStyle/>
          <a:p>
            <a:fld id="{66DC2DB7-B258-FF40-83C3-FD1F1E63B639}" type="slidenum">
              <a:rPr lang="en-US" smtClean="0"/>
              <a:t>10</a:t>
            </a:fld>
            <a:endParaRPr lang="en-US"/>
          </a:p>
        </p:txBody>
      </p:sp>
    </p:spTree>
    <p:extLst>
      <p:ext uri="{BB962C8B-B14F-4D97-AF65-F5344CB8AC3E}">
        <p14:creationId xmlns:p14="http://schemas.microsoft.com/office/powerpoint/2010/main" val="64378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12</a:t>
            </a:fld>
            <a:endParaRPr lang="en-US"/>
          </a:p>
        </p:txBody>
      </p:sp>
    </p:spTree>
    <p:extLst>
      <p:ext uri="{BB962C8B-B14F-4D97-AF65-F5344CB8AC3E}">
        <p14:creationId xmlns:p14="http://schemas.microsoft.com/office/powerpoint/2010/main" val="245485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6.tiff"/><Relationship Id="rId7" Type="http://schemas.microsoft.com/office/2007/relationships/hdphoto" Target="../media/hdphoto2.wdp"/><Relationship Id="rId2" Type="http://schemas.openxmlformats.org/officeDocument/2006/relationships/image" Target="../media/image35.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tiff"/></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7" Type="http://schemas.openxmlformats.org/officeDocument/2006/relationships/hyperlink" Target="https://www.otexts.org/fpp/5/4"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Spearman's_rank_correlation_coefficient" TargetMode="External"/><Relationship Id="rId4" Type="http://schemas.openxmlformats.org/officeDocument/2006/relationships/hyperlink" Target="https://en.wikipedia.org/wiki/Deming_regress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EA2A-A065-7047-A85C-B041394F88A4}"/>
              </a:ext>
            </a:extLst>
          </p:cNvPr>
          <p:cNvSpPr>
            <a:spLocks noGrp="1"/>
          </p:cNvSpPr>
          <p:nvPr>
            <p:ph type="title"/>
          </p:nvPr>
        </p:nvSpPr>
        <p:spPr>
          <a:xfrm>
            <a:off x="2244990" y="285819"/>
            <a:ext cx="7729728" cy="1188720"/>
          </a:xfrm>
        </p:spPr>
        <p:txBody>
          <a:bodyPr/>
          <a:lstStyle/>
          <a:p>
            <a:r>
              <a:rPr lang="en-US" dirty="0"/>
              <a:t>Matrix notation </a:t>
            </a:r>
            <a:br>
              <a:rPr lang="en-US" dirty="0"/>
            </a:br>
            <a:r>
              <a:rPr lang="en-US" dirty="0"/>
              <a:t>(Simple Regression)</a:t>
            </a:r>
          </a:p>
        </p:txBody>
      </p:sp>
      <p:pic>
        <p:nvPicPr>
          <p:cNvPr id="6" name="Content Placeholder 5">
            <a:extLst>
              <a:ext uri="{FF2B5EF4-FFF2-40B4-BE49-F238E27FC236}">
                <a16:creationId xmlns:a16="http://schemas.microsoft.com/office/drawing/2014/main" id="{81637E53-DD8E-4C4C-912D-0757B125849F}"/>
              </a:ext>
            </a:extLst>
          </p:cNvPr>
          <p:cNvPicPr>
            <a:picLocks noGrp="1" noChangeAspect="1"/>
          </p:cNvPicPr>
          <p:nvPr>
            <p:ph sz="half" idx="1"/>
          </p:nvPr>
        </p:nvPicPr>
        <p:blipFill>
          <a:blip r:embed="rId3"/>
          <a:stretch>
            <a:fillRect/>
          </a:stretch>
        </p:blipFill>
        <p:spPr>
          <a:xfrm>
            <a:off x="2094061" y="3213847"/>
            <a:ext cx="8031586" cy="3121496"/>
          </a:xfrm>
        </p:spPr>
      </p:pic>
      <p:pic>
        <p:nvPicPr>
          <p:cNvPr id="8" name="Picture 7">
            <a:extLst>
              <a:ext uri="{FF2B5EF4-FFF2-40B4-BE49-F238E27FC236}">
                <a16:creationId xmlns:a16="http://schemas.microsoft.com/office/drawing/2014/main" id="{990ED1A9-1EDC-DB46-8506-C54004C1C860}"/>
              </a:ext>
            </a:extLst>
          </p:cNvPr>
          <p:cNvPicPr>
            <a:picLocks noChangeAspect="1"/>
          </p:cNvPicPr>
          <p:nvPr/>
        </p:nvPicPr>
        <p:blipFill>
          <a:blip r:embed="rId4"/>
          <a:stretch>
            <a:fillRect/>
          </a:stretch>
        </p:blipFill>
        <p:spPr>
          <a:xfrm>
            <a:off x="5112904" y="1926359"/>
            <a:ext cx="1993900" cy="622300"/>
          </a:xfrm>
          <a:prstGeom prst="rect">
            <a:avLst/>
          </a:prstGeom>
        </p:spPr>
      </p:pic>
      <p:sp>
        <p:nvSpPr>
          <p:cNvPr id="9" name="TextBox 8">
            <a:extLst>
              <a:ext uri="{FF2B5EF4-FFF2-40B4-BE49-F238E27FC236}">
                <a16:creationId xmlns:a16="http://schemas.microsoft.com/office/drawing/2014/main" id="{CBD59199-51AC-0A45-A8A1-D5B098292A7F}"/>
              </a:ext>
            </a:extLst>
          </p:cNvPr>
          <p:cNvSpPr txBox="1"/>
          <p:nvPr/>
        </p:nvSpPr>
        <p:spPr>
          <a:xfrm>
            <a:off x="7463118" y="2684054"/>
            <a:ext cx="2286395" cy="369332"/>
          </a:xfrm>
          <a:prstGeom prst="rect">
            <a:avLst/>
          </a:prstGeom>
          <a:noFill/>
        </p:spPr>
        <p:txBody>
          <a:bodyPr wrap="none" rtlCol="0">
            <a:spAutoFit/>
          </a:bodyPr>
          <a:lstStyle/>
          <a:p>
            <a:r>
              <a:rPr lang="en-US" dirty="0"/>
              <a:t>Two parameters, p = 2</a:t>
            </a:r>
          </a:p>
        </p:txBody>
      </p:sp>
      <p:cxnSp>
        <p:nvCxnSpPr>
          <p:cNvPr id="11" name="Straight Arrow Connector 10">
            <a:extLst>
              <a:ext uri="{FF2B5EF4-FFF2-40B4-BE49-F238E27FC236}">
                <a16:creationId xmlns:a16="http://schemas.microsoft.com/office/drawing/2014/main" id="{0FDAE38E-AAF1-7547-B472-DE883E1FF862}"/>
              </a:ext>
            </a:extLst>
          </p:cNvPr>
          <p:cNvCxnSpPr>
            <a:cxnSpLocks/>
          </p:cNvCxnSpPr>
          <p:nvPr/>
        </p:nvCxnSpPr>
        <p:spPr>
          <a:xfrm flipV="1">
            <a:off x="7799294" y="3092823"/>
            <a:ext cx="322730" cy="129091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9476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1EC3-6561-5748-915E-E2491CD166DA}"/>
              </a:ext>
            </a:extLst>
          </p:cNvPr>
          <p:cNvSpPr>
            <a:spLocks noGrp="1"/>
          </p:cNvSpPr>
          <p:nvPr>
            <p:ph type="title"/>
          </p:nvPr>
        </p:nvSpPr>
        <p:spPr>
          <a:xfrm>
            <a:off x="2150454" y="951652"/>
            <a:ext cx="7746582" cy="891002"/>
          </a:xfrm>
        </p:spPr>
        <p:txBody>
          <a:bodyPr/>
          <a:lstStyle/>
          <a:p>
            <a:r>
              <a:rPr lang="en-US" dirty="0"/>
              <a:t>More Matrix Notation…</a:t>
            </a:r>
          </a:p>
        </p:txBody>
      </p:sp>
      <p:pic>
        <p:nvPicPr>
          <p:cNvPr id="6" name="Content Placeholder 5">
            <a:extLst>
              <a:ext uri="{FF2B5EF4-FFF2-40B4-BE49-F238E27FC236}">
                <a16:creationId xmlns:a16="http://schemas.microsoft.com/office/drawing/2014/main" id="{F7CCAE4B-E686-8B48-B86E-DA59DDD458E9}"/>
              </a:ext>
            </a:extLst>
          </p:cNvPr>
          <p:cNvPicPr>
            <a:picLocks noGrp="1" noChangeAspect="1"/>
          </p:cNvPicPr>
          <p:nvPr>
            <p:ph sz="half" idx="1"/>
          </p:nvPr>
        </p:nvPicPr>
        <p:blipFill>
          <a:blip r:embed="rId2"/>
          <a:stretch>
            <a:fillRect/>
          </a:stretch>
        </p:blipFill>
        <p:spPr>
          <a:xfrm>
            <a:off x="2438863" y="4255430"/>
            <a:ext cx="7142054" cy="1193576"/>
          </a:xfrm>
        </p:spPr>
      </p:pic>
      <p:pic>
        <p:nvPicPr>
          <p:cNvPr id="9" name="Picture 8">
            <a:extLst>
              <a:ext uri="{FF2B5EF4-FFF2-40B4-BE49-F238E27FC236}">
                <a16:creationId xmlns:a16="http://schemas.microsoft.com/office/drawing/2014/main" id="{180395A4-47DA-2D4D-A716-889BE109F1D7}"/>
              </a:ext>
            </a:extLst>
          </p:cNvPr>
          <p:cNvPicPr>
            <a:picLocks noChangeAspect="1"/>
          </p:cNvPicPr>
          <p:nvPr/>
        </p:nvPicPr>
        <p:blipFill>
          <a:blip r:embed="rId3"/>
          <a:stretch>
            <a:fillRect/>
          </a:stretch>
        </p:blipFill>
        <p:spPr>
          <a:xfrm>
            <a:off x="4188595" y="3010606"/>
            <a:ext cx="3670300" cy="1219200"/>
          </a:xfrm>
          <a:prstGeom prst="rect">
            <a:avLst/>
          </a:prstGeom>
        </p:spPr>
      </p:pic>
      <p:sp>
        <p:nvSpPr>
          <p:cNvPr id="10" name="TextBox 9">
            <a:extLst>
              <a:ext uri="{FF2B5EF4-FFF2-40B4-BE49-F238E27FC236}">
                <a16:creationId xmlns:a16="http://schemas.microsoft.com/office/drawing/2014/main" id="{691C0F91-5DDF-534A-92CC-7ED273AAFF18}"/>
              </a:ext>
            </a:extLst>
          </p:cNvPr>
          <p:cNvSpPr txBox="1"/>
          <p:nvPr/>
        </p:nvSpPr>
        <p:spPr>
          <a:xfrm>
            <a:off x="4087157" y="6084230"/>
            <a:ext cx="3873176" cy="646331"/>
          </a:xfrm>
          <a:prstGeom prst="rect">
            <a:avLst/>
          </a:prstGeom>
          <a:noFill/>
        </p:spPr>
        <p:txBody>
          <a:bodyPr wrap="none" rtlCol="0">
            <a:spAutoFit/>
          </a:bodyPr>
          <a:lstStyle/>
          <a:p>
            <a:pPr algn="ctr"/>
            <a:r>
              <a:rPr lang="en-US" dirty="0"/>
              <a:t>For more information, see reference 10</a:t>
            </a:r>
          </a:p>
          <a:p>
            <a:pPr algn="ctr"/>
            <a:r>
              <a:rPr lang="en-US" dirty="0" err="1"/>
              <a:t>se_beta.R</a:t>
            </a:r>
            <a:r>
              <a:rPr lang="en-US" dirty="0"/>
              <a:t> (code example)</a:t>
            </a:r>
          </a:p>
        </p:txBody>
      </p:sp>
    </p:spTree>
    <p:extLst>
      <p:ext uri="{BB962C8B-B14F-4D97-AF65-F5344CB8AC3E}">
        <p14:creationId xmlns:p14="http://schemas.microsoft.com/office/powerpoint/2010/main" val="230658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1D1B-2A78-9D45-BFC3-FD0891FD1E12}"/>
              </a:ext>
            </a:extLst>
          </p:cNvPr>
          <p:cNvSpPr>
            <a:spLocks noGrp="1"/>
          </p:cNvSpPr>
          <p:nvPr>
            <p:ph type="title"/>
          </p:nvPr>
        </p:nvSpPr>
        <p:spPr/>
        <p:txBody>
          <a:bodyPr/>
          <a:lstStyle/>
          <a:p>
            <a:r>
              <a:rPr lang="en-US" dirty="0"/>
              <a:t>Quiz question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70C38D-DE71-AD45-9C28-0278577DCA7C}"/>
                  </a:ext>
                </a:extLst>
              </p:cNvPr>
              <p:cNvSpPr>
                <a:spLocks noGrp="1"/>
              </p:cNvSpPr>
              <p:nvPr>
                <p:ph sz="half" idx="1"/>
              </p:nvPr>
            </p:nvSpPr>
            <p:spPr>
              <a:xfrm>
                <a:off x="1581911" y="2638043"/>
                <a:ext cx="8695429" cy="3054419"/>
              </a:xfrm>
            </p:spPr>
            <p:txBody>
              <a:bodyPr>
                <a:normAutofit lnSpcReduction="10000"/>
              </a:bodyPr>
              <a:lstStyle/>
              <a:p>
                <a:r>
                  <a:rPr lang="en-US" sz="3000" dirty="0"/>
                  <a:t>What are the degrees of freedom in estimating the slope, </a:t>
                </a:r>
                <a14:m>
                  <m:oMath xmlns:m="http://schemas.openxmlformats.org/officeDocument/2006/math">
                    <m:r>
                      <a:rPr lang="en-US" sz="3000" i="1" smtClean="0">
                        <a:latin typeface="Cambria Math" panose="02040503050406030204" pitchFamily="18" charset="0"/>
                        <a:ea typeface="Cambria Math" panose="02040503050406030204" pitchFamily="18" charset="0"/>
                      </a:rPr>
                      <m:t>𝛽</m:t>
                    </m:r>
                  </m:oMath>
                </a14:m>
                <a:r>
                  <a:rPr lang="en-US" sz="3000" dirty="0"/>
                  <a:t>?</a:t>
                </a:r>
              </a:p>
              <a:p>
                <a:pPr marL="742950" lvl="1" indent="-514350">
                  <a:buFont typeface="+mj-lt"/>
                  <a:buAutoNum type="alphaLcPeriod"/>
                </a:pPr>
                <a:r>
                  <a:rPr lang="en-US" sz="2800" dirty="0"/>
                  <a:t>1</a:t>
                </a:r>
              </a:p>
              <a:p>
                <a:pPr marL="742950" lvl="1" indent="-514350">
                  <a:buFont typeface="+mj-lt"/>
                  <a:buAutoNum type="alphaLcPeriod"/>
                </a:pPr>
                <a:r>
                  <a:rPr lang="en-US" sz="2800" dirty="0"/>
                  <a:t>2</a:t>
                </a:r>
              </a:p>
              <a:p>
                <a:pPr marL="742950" lvl="1" indent="-514350">
                  <a:buFont typeface="+mj-lt"/>
                  <a:buAutoNum type="alphaLcPeriod"/>
                </a:pPr>
                <a:r>
                  <a:rPr lang="en-US" sz="2800" dirty="0"/>
                  <a:t>3</a:t>
                </a:r>
              </a:p>
              <a:p>
                <a:pPr marL="742950" lvl="1" indent="-514350">
                  <a:buFont typeface="+mj-lt"/>
                  <a:buAutoNum type="alphaLcPeriod"/>
                </a:pPr>
                <a:r>
                  <a:rPr lang="en-US" sz="2800" dirty="0"/>
                  <a:t>4</a:t>
                </a:r>
              </a:p>
            </p:txBody>
          </p:sp>
        </mc:Choice>
        <mc:Fallback>
          <p:sp>
            <p:nvSpPr>
              <p:cNvPr id="3" name="Content Placeholder 2">
                <a:extLst>
                  <a:ext uri="{FF2B5EF4-FFF2-40B4-BE49-F238E27FC236}">
                    <a16:creationId xmlns:a16="http://schemas.microsoft.com/office/drawing/2014/main" id="{6270C38D-DE71-AD45-9C28-0278577DCA7C}"/>
                  </a:ext>
                </a:extLst>
              </p:cNvPr>
              <p:cNvSpPr>
                <a:spLocks noGrp="1" noRot="1" noChangeAspect="1" noMove="1" noResize="1" noEditPoints="1" noAdjustHandles="1" noChangeArrowheads="1" noChangeShapeType="1" noTextEdit="1"/>
              </p:cNvSpPr>
              <p:nvPr>
                <p:ph sz="half" idx="1"/>
              </p:nvPr>
            </p:nvSpPr>
            <p:spPr>
              <a:xfrm>
                <a:off x="1581911" y="2638043"/>
                <a:ext cx="8695429" cy="3054419"/>
              </a:xfrm>
              <a:blipFill>
                <a:blip r:embed="rId3"/>
                <a:stretch>
                  <a:fillRect l="-1460" t="-3734" b="-2490"/>
                </a:stretch>
              </a:blipFill>
            </p:spPr>
            <p:txBody>
              <a:bodyPr/>
              <a:lstStyle/>
              <a:p>
                <a:r>
                  <a:rPr lang="en-US">
                    <a:noFill/>
                  </a:rPr>
                  <a:t> </a:t>
                </a:r>
              </a:p>
            </p:txBody>
          </p:sp>
        </mc:Fallback>
      </mc:AlternateContent>
    </p:spTree>
    <p:extLst>
      <p:ext uri="{BB962C8B-B14F-4D97-AF65-F5344CB8AC3E}">
        <p14:creationId xmlns:p14="http://schemas.microsoft.com/office/powerpoint/2010/main" val="2047947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5691-33EB-2E4E-9D6F-F1D6D1327EC4}"/>
              </a:ext>
            </a:extLst>
          </p:cNvPr>
          <p:cNvSpPr>
            <a:spLocks noGrp="1"/>
          </p:cNvSpPr>
          <p:nvPr>
            <p:ph type="title"/>
          </p:nvPr>
        </p:nvSpPr>
        <p:spPr>
          <a:xfrm>
            <a:off x="2337154" y="381597"/>
            <a:ext cx="7729728" cy="1188720"/>
          </a:xfrm>
        </p:spPr>
        <p:txBody>
          <a:bodyPr/>
          <a:lstStyle/>
          <a:p>
            <a:r>
              <a:rPr lang="en-US" dirty="0"/>
              <a:t>Answer Quiz </a:t>
            </a:r>
            <a:r>
              <a:rPr lang="en-US" dirty="0" err="1"/>
              <a:t>Queston</a:t>
            </a:r>
            <a:r>
              <a:rPr lang="en-US" dirty="0"/>
              <a:t> 1</a:t>
            </a:r>
          </a:p>
        </p:txBody>
      </p:sp>
      <p:sp>
        <p:nvSpPr>
          <p:cNvPr id="5" name="Content Placeholder 4">
            <a:extLst>
              <a:ext uri="{FF2B5EF4-FFF2-40B4-BE49-F238E27FC236}">
                <a16:creationId xmlns:a16="http://schemas.microsoft.com/office/drawing/2014/main" id="{B2FFAFCE-69FE-B749-A935-5940C25D1F5C}"/>
              </a:ext>
            </a:extLst>
          </p:cNvPr>
          <p:cNvSpPr>
            <a:spLocks noGrp="1"/>
          </p:cNvSpPr>
          <p:nvPr>
            <p:ph idx="1"/>
          </p:nvPr>
        </p:nvSpPr>
        <p:spPr>
          <a:xfrm>
            <a:off x="249382" y="1921566"/>
            <a:ext cx="7333696" cy="3883488"/>
          </a:xfrm>
        </p:spPr>
        <p:txBody>
          <a:bodyPr>
            <a:noAutofit/>
          </a:bodyPr>
          <a:lstStyle/>
          <a:p>
            <a:pPr fontAlgn="base"/>
            <a:r>
              <a:rPr lang="en-US" sz="3000" dirty="0"/>
              <a:t>another way of thinking about the n-2 </a:t>
            </a:r>
            <a:r>
              <a:rPr lang="en-US" sz="3000" dirty="0" err="1"/>
              <a:t>df</a:t>
            </a:r>
            <a:r>
              <a:rPr lang="en-US" sz="3000" dirty="0"/>
              <a:t> is that it's because we use 2 means to estimate the slope coefficient (the means of  Y and X)</a:t>
            </a:r>
          </a:p>
          <a:p>
            <a:pPr fontAlgn="base"/>
            <a:r>
              <a:rPr lang="en-US" sz="3000" dirty="0" err="1"/>
              <a:t>df</a:t>
            </a:r>
            <a:r>
              <a:rPr lang="en-US" sz="3000" dirty="0"/>
              <a:t> from Wikipedia: "...In general, the degrees of freedom of an estimate of a parameter are equal to the number of independent scores that go into the estimate </a:t>
            </a:r>
            <a:r>
              <a:rPr lang="en-US" sz="3000" b="1" dirty="0"/>
              <a:t>minus the number of parameters used as intermediate steps in the estimation of the parameter itself</a:t>
            </a:r>
            <a:r>
              <a:rPr lang="en-US" sz="3000" dirty="0"/>
              <a:t> ."</a:t>
            </a:r>
          </a:p>
          <a:p>
            <a:endParaRPr lang="en-US" sz="3000" dirty="0"/>
          </a:p>
        </p:txBody>
      </p:sp>
      <p:pic>
        <p:nvPicPr>
          <p:cNvPr id="6" name="Picture 5">
            <a:extLst>
              <a:ext uri="{FF2B5EF4-FFF2-40B4-BE49-F238E27FC236}">
                <a16:creationId xmlns:a16="http://schemas.microsoft.com/office/drawing/2014/main" id="{2BE3C632-E58B-2E4C-8425-A64F98708CF6}"/>
              </a:ext>
            </a:extLst>
          </p:cNvPr>
          <p:cNvPicPr>
            <a:picLocks noChangeAspect="1"/>
          </p:cNvPicPr>
          <p:nvPr/>
        </p:nvPicPr>
        <p:blipFill>
          <a:blip r:embed="rId2"/>
          <a:stretch>
            <a:fillRect/>
          </a:stretch>
        </p:blipFill>
        <p:spPr>
          <a:xfrm>
            <a:off x="7943296" y="3079534"/>
            <a:ext cx="3486150" cy="2284029"/>
          </a:xfrm>
          <a:prstGeom prst="rect">
            <a:avLst/>
          </a:prstGeom>
        </p:spPr>
      </p:pic>
    </p:spTree>
    <p:extLst>
      <p:ext uri="{BB962C8B-B14F-4D97-AF65-F5344CB8AC3E}">
        <p14:creationId xmlns:p14="http://schemas.microsoft.com/office/powerpoint/2010/main" val="39839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2" name="TextBox 1">
            <a:extLst>
              <a:ext uri="{FF2B5EF4-FFF2-40B4-BE49-F238E27FC236}">
                <a16:creationId xmlns:a16="http://schemas.microsoft.com/office/drawing/2014/main" id="{15ABEEDA-B5D5-DB49-8E0D-834891297A02}"/>
              </a:ext>
            </a:extLst>
          </p:cNvPr>
          <p:cNvSpPr txBox="1"/>
          <p:nvPr/>
        </p:nvSpPr>
        <p:spPr>
          <a:xfrm>
            <a:off x="8024398" y="6279425"/>
            <a:ext cx="1304716" cy="369332"/>
          </a:xfrm>
          <a:prstGeom prst="rect">
            <a:avLst/>
          </a:prstGeom>
          <a:noFill/>
        </p:spPr>
        <p:txBody>
          <a:bodyPr wrap="none" rtlCol="0">
            <a:spAutoFit/>
          </a:bodyPr>
          <a:lstStyle/>
          <a:p>
            <a:r>
              <a:rPr lang="en-US" dirty="0"/>
              <a:t>Reference 9</a:t>
            </a:r>
          </a:p>
        </p:txBody>
      </p:sp>
    </p:spTree>
    <p:extLst>
      <p:ext uri="{BB962C8B-B14F-4D97-AF65-F5344CB8AC3E}">
        <p14:creationId xmlns:p14="http://schemas.microsoft.com/office/powerpoint/2010/main" val="21186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638675" cy="3878622"/>
          </a:xfrm>
        </p:spPr>
        <p:txBody>
          <a:bodyPr>
            <a:normAutofit lnSpcReduction="10000"/>
          </a:bodyPr>
          <a:lstStyle/>
          <a:p>
            <a:pPr marL="0" indent="0">
              <a:buNone/>
            </a:pPr>
            <a:endParaRPr lang="en-US" sz="3000" i="1" dirty="0"/>
          </a:p>
          <a:p>
            <a:r>
              <a:rPr lang="en-US" sz="3000" b="1" i="1" dirty="0"/>
              <a:t>Independence</a:t>
            </a:r>
            <a:r>
              <a:rPr lang="en-US" sz="3000" dirty="0"/>
              <a:t> of the errors </a:t>
            </a:r>
          </a:p>
          <a:p>
            <a:r>
              <a:rPr lang="en-US" sz="3000" dirty="0"/>
              <a:t>e.g., no serial correlation</a:t>
            </a:r>
          </a:p>
          <a:p>
            <a:pPr lvl="1"/>
            <a:r>
              <a:rPr lang="en-US" sz="3000" dirty="0"/>
              <a:t>serial – here refers to time or space!</a:t>
            </a:r>
          </a:p>
          <a:p>
            <a:pPr lvl="1"/>
            <a:endParaRPr lang="en-US" sz="3000" dirty="0"/>
          </a:p>
          <a:p>
            <a:r>
              <a:rPr lang="en-US" sz="3200" dirty="0"/>
              <a:t>one residual isn’t influenced by the previous residual</a:t>
            </a:r>
          </a:p>
        </p:txBody>
      </p:sp>
    </p:spTree>
    <p:extLst>
      <p:ext uri="{BB962C8B-B14F-4D97-AF65-F5344CB8AC3E}">
        <p14:creationId xmlns:p14="http://schemas.microsoft.com/office/powerpoint/2010/main" val="16938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2010320" y="1647072"/>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AC85-3DA3-A341-B3F0-4DE07FAFF531}"/>
              </a:ext>
            </a:extLst>
          </p:cNvPr>
          <p:cNvSpPr>
            <a:spLocks noGrp="1"/>
          </p:cNvSpPr>
          <p:nvPr>
            <p:ph type="title"/>
          </p:nvPr>
        </p:nvSpPr>
        <p:spPr>
          <a:xfrm>
            <a:off x="2231136" y="620136"/>
            <a:ext cx="7729728" cy="1188720"/>
          </a:xfrm>
        </p:spPr>
        <p:txBody>
          <a:bodyPr/>
          <a:lstStyle/>
          <a:p>
            <a:r>
              <a:rPr lang="en-US" dirty="0"/>
              <a:t>Outline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4127B2-5D95-8D49-8670-8D488973B4E1}"/>
                  </a:ext>
                </a:extLst>
              </p:cNvPr>
              <p:cNvSpPr>
                <a:spLocks noGrp="1"/>
              </p:cNvSpPr>
              <p:nvPr>
                <p:ph idx="1"/>
              </p:nvPr>
            </p:nvSpPr>
            <p:spPr>
              <a:xfrm>
                <a:off x="2231136" y="2292626"/>
                <a:ext cx="7729728" cy="3850597"/>
              </a:xfrm>
            </p:spPr>
            <p:txBody>
              <a:bodyPr>
                <a:normAutofit/>
              </a:bodyPr>
              <a:lstStyle/>
              <a:p>
                <a:r>
                  <a:rPr lang="en-US" sz="3000" dirty="0"/>
                  <a:t>Linear Regression Equation</a:t>
                </a:r>
              </a:p>
              <a:p>
                <a:r>
                  <a:rPr lang="en-US" sz="3000" dirty="0"/>
                  <a:t>Regression Assumptions</a:t>
                </a:r>
              </a:p>
              <a:p>
                <a:r>
                  <a:rPr lang="en-US" sz="3000" dirty="0"/>
                  <a:t>Confidence and Prediction Intervals</a:t>
                </a:r>
              </a:p>
              <a:p>
                <a:r>
                  <a:rPr lang="en-US" sz="3000" dirty="0"/>
                  <a:t>Correlation Equation</a:t>
                </a:r>
              </a:p>
              <a:p>
                <a:r>
                  <a:rPr lang="en-US" sz="3000" dirty="0"/>
                  <a:t>Pearson (r) vs. Spearman’s (</a:t>
                </a:r>
                <a14:m>
                  <m:oMath xmlns:m="http://schemas.openxmlformats.org/officeDocument/2006/math">
                    <m:r>
                      <a:rPr lang="en-US" sz="3000" i="1" smtClean="0">
                        <a:latin typeface="Cambria Math" panose="02040503050406030204" pitchFamily="18" charset="0"/>
                        <a:ea typeface="Cambria Math" panose="02040503050406030204" pitchFamily="18" charset="0"/>
                      </a:rPr>
                      <m:t>𝜌</m:t>
                    </m:r>
                  </m:oMath>
                </a14:m>
                <a:r>
                  <a:rPr lang="en-US" sz="3000" dirty="0"/>
                  <a:t>) correlation</a:t>
                </a:r>
              </a:p>
              <a:p>
                <a:r>
                  <a:rPr lang="en-US" sz="3000" dirty="0"/>
                  <a:t>Research Example</a:t>
                </a:r>
              </a:p>
            </p:txBody>
          </p:sp>
        </mc:Choice>
        <mc:Fallback>
          <p:sp>
            <p:nvSpPr>
              <p:cNvPr id="3" name="Content Placeholder 2">
                <a:extLst>
                  <a:ext uri="{FF2B5EF4-FFF2-40B4-BE49-F238E27FC236}">
                    <a16:creationId xmlns:a16="http://schemas.microsoft.com/office/drawing/2014/main" id="{774127B2-5D95-8D49-8670-8D488973B4E1}"/>
                  </a:ext>
                </a:extLst>
              </p:cNvPr>
              <p:cNvSpPr>
                <a:spLocks noGrp="1" noRot="1" noChangeAspect="1" noMove="1" noResize="1" noEditPoints="1" noAdjustHandles="1" noChangeArrowheads="1" noChangeShapeType="1" noTextEdit="1"/>
              </p:cNvSpPr>
              <p:nvPr>
                <p:ph idx="1"/>
              </p:nvPr>
            </p:nvSpPr>
            <p:spPr>
              <a:xfrm>
                <a:off x="2231136" y="2292626"/>
                <a:ext cx="7729728" cy="3850597"/>
              </a:xfrm>
              <a:blipFill>
                <a:blip r:embed="rId2"/>
                <a:stretch>
                  <a:fillRect l="-1642" t="-1974"/>
                </a:stretch>
              </a:blipFill>
            </p:spPr>
            <p:txBody>
              <a:bodyPr/>
              <a:lstStyle/>
              <a:p>
                <a:r>
                  <a:rPr lang="en-US">
                    <a:noFill/>
                  </a:rPr>
                  <a:t> </a:t>
                </a:r>
              </a:p>
            </p:txBody>
          </p:sp>
        </mc:Fallback>
      </mc:AlternateContent>
    </p:spTree>
    <p:extLst>
      <p:ext uri="{BB962C8B-B14F-4D97-AF65-F5344CB8AC3E}">
        <p14:creationId xmlns:p14="http://schemas.microsoft.com/office/powerpoint/2010/main" val="308324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1100862" y="-76629"/>
            <a:ext cx="9990275" cy="4995138"/>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B23A0-A043-8142-9FEA-522363A1CF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2"/>
          <a:stretch>
            <a:fillRect/>
          </a:stretch>
        </p:blipFill>
        <p:spPr>
          <a:xfrm>
            <a:off x="1198692" y="930443"/>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5682343" y="619179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1987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101983"/>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Cook's distance measures the effect of deleting a given observation. Points with a large Cook's distance are considered to merit closer examination in the analysis.</a:t>
            </a:r>
          </a:p>
        </p:txBody>
      </p:sp>
    </p:spTree>
    <p:extLst>
      <p:ext uri="{BB962C8B-B14F-4D97-AF65-F5344CB8AC3E}">
        <p14:creationId xmlns:p14="http://schemas.microsoft.com/office/powerpoint/2010/main" val="424694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870751" cy="369332"/>
          </a:xfrm>
          <a:prstGeom prst="rect">
            <a:avLst/>
          </a:prstGeom>
          <a:noFill/>
        </p:spPr>
        <p:txBody>
          <a:bodyPr wrap="none" rtlCol="0">
            <a:spAutoFit/>
          </a:bodyPr>
          <a:lstStyle/>
          <a:p>
            <a:r>
              <a:rPr lang="en-US" dirty="0"/>
              <a:t>Line 54</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Prediction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a:p>
            <a:pPr marL="0" indent="0">
              <a:buNone/>
            </a:pPr>
            <a:endParaRPr lang="en-US" sz="3000" dirty="0"/>
          </a:p>
        </p:txBody>
      </p:sp>
    </p:spTree>
    <p:extLst>
      <p:ext uri="{BB962C8B-B14F-4D97-AF65-F5344CB8AC3E}">
        <p14:creationId xmlns:p14="http://schemas.microsoft.com/office/powerpoint/2010/main" val="60443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xmlns="">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647701"/>
                <a:ext cx="5370654" cy="5092326"/>
              </a:xfrm>
            </p:spPr>
            <p:txBody>
              <a:bodyPr>
                <a:noAutofit/>
              </a:bodyPr>
              <a:lstStyle/>
              <a:p>
                <a:r>
                  <a:rPr lang="en-US" sz="2800" dirty="0"/>
                  <a:t>If you drew a collection of such lines with the slope varying a little from its estimate, you'd see the distribution of predicted values near the ends 'fan out’ </a:t>
                </a:r>
              </a:p>
              <a:p>
                <a:r>
                  <a:rPr lang="en-US" sz="2800" dirty="0"/>
                  <a:t>We can get a sense of this by bootstrapping a line through the point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Here's an example using 2000 resamples with a parametric bootstrap:</a:t>
                </a:r>
              </a:p>
              <a:p>
                <a:r>
                  <a:rPr lang="en-US" sz="2800" dirty="0"/>
                  <a:t>The predicted value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 </m:t>
                    </m:r>
                  </m:oMath>
                </a14:m>
                <a:r>
                  <a:rPr lang="en-US" sz="2800" dirty="0"/>
                  <a:t> will be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whatever the slope is,</a:t>
                </a:r>
              </a:p>
              <a:p>
                <a:endParaRPr lang="en-US" sz="2800" dirty="0"/>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647701"/>
                <a:ext cx="5370654" cy="5092326"/>
              </a:xfrm>
              <a:blipFill>
                <a:blip r:embed="rId2"/>
                <a:stretch>
                  <a:fillRect l="-1887" t="-995" r="-3066" b="-1069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Brief 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Sir Francis Galton (1822-1911) and Karl Pearson’s (1857-1936)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r>
              <a:rPr lang="en-US" sz="3000" baseline="30000" dirty="0"/>
              <a:t>1</a:t>
            </a:r>
            <a:endParaRPr lang="en-US" sz="3000" dirty="0"/>
          </a:p>
        </p:txBody>
      </p:sp>
    </p:spTree>
    <p:extLst>
      <p:ext uri="{BB962C8B-B14F-4D97-AF65-F5344CB8AC3E}">
        <p14:creationId xmlns:p14="http://schemas.microsoft.com/office/powerpoint/2010/main" val="380917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495301"/>
                <a:ext cx="5197033" cy="5244726"/>
              </a:xfrm>
            </p:spPr>
            <p:txBody>
              <a:bodyPr>
                <a:noAutofit/>
              </a:bodyPr>
              <a:lstStyle/>
              <a:p>
                <a:r>
                  <a:rPr lang="en-US" sz="2800" dirty="0"/>
                  <a:t>If instead you take account of the uncertainty in the constant (making the line pass close to but not quite through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that moves the line up and down, so intervals for the mean at any  will sit above and below the fitted line</a:t>
                </a:r>
              </a:p>
              <a:p>
                <a:endParaRPr lang="en-US" sz="2800" dirty="0"/>
              </a:p>
              <a:p>
                <a:r>
                  <a:rPr lang="en-US" sz="2800" dirty="0"/>
                  <a:t>Here the purple lines are ± two standard errors of the constant term either side of the estimated line).</a:t>
                </a:r>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495301"/>
                <a:ext cx="5197033" cy="5244726"/>
              </a:xfrm>
              <a:blipFill>
                <a:blip r:embed="rId2"/>
                <a:stretch>
                  <a:fillRect l="-1951" t="-966" r="-3902" b="-154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
        <p:nvSpPr>
          <p:cNvPr id="2" name="TextBox 1">
            <a:extLst>
              <a:ext uri="{FF2B5EF4-FFF2-40B4-BE49-F238E27FC236}">
                <a16:creationId xmlns:a16="http://schemas.microsoft.com/office/drawing/2014/main" id="{B0813AC7-481F-DF46-AFF6-8D88E5AF9D80}"/>
              </a:ext>
            </a:extLst>
          </p:cNvPr>
          <p:cNvSpPr txBox="1"/>
          <p:nvPr/>
        </p:nvSpPr>
        <p:spPr>
          <a:xfrm>
            <a:off x="477078" y="6294783"/>
            <a:ext cx="808235" cy="369332"/>
          </a:xfrm>
          <a:prstGeom prst="rect">
            <a:avLst/>
          </a:prstGeom>
          <a:noFill/>
        </p:spPr>
        <p:txBody>
          <a:bodyPr wrap="none" rtlCol="0">
            <a:spAutoFit/>
          </a:bodyPr>
          <a:lstStyle/>
          <a:p>
            <a:r>
              <a:rPr lang="en-US" dirty="0"/>
              <a:t>line 75</a:t>
            </a:r>
          </a:p>
        </p:txBody>
      </p:sp>
    </p:spTree>
    <p:extLst>
      <p:ext uri="{BB962C8B-B14F-4D97-AF65-F5344CB8AC3E}">
        <p14:creationId xmlns:p14="http://schemas.microsoft.com/office/powerpoint/2010/main" val="1772240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
        <p:nvSpPr>
          <p:cNvPr id="5" name="TextBox 4">
            <a:extLst>
              <a:ext uri="{FF2B5EF4-FFF2-40B4-BE49-F238E27FC236}">
                <a16:creationId xmlns:a16="http://schemas.microsoft.com/office/drawing/2014/main" id="{8A933BBF-ABAD-C848-935B-740D22DE32AE}"/>
              </a:ext>
            </a:extLst>
          </p:cNvPr>
          <p:cNvSpPr txBox="1"/>
          <p:nvPr/>
        </p:nvSpPr>
        <p:spPr>
          <a:xfrm>
            <a:off x="410817" y="6374296"/>
            <a:ext cx="923651" cy="369332"/>
          </a:xfrm>
          <a:prstGeom prst="rect">
            <a:avLst/>
          </a:prstGeom>
          <a:noFill/>
        </p:spPr>
        <p:txBody>
          <a:bodyPr wrap="none" rtlCol="0">
            <a:spAutoFit/>
          </a:bodyPr>
          <a:lstStyle/>
          <a:p>
            <a:r>
              <a:rPr lang="en-US" dirty="0"/>
              <a:t>line 109</a:t>
            </a:r>
          </a:p>
        </p:txBody>
      </p:sp>
    </p:spTree>
    <p:extLst>
      <p:ext uri="{BB962C8B-B14F-4D97-AF65-F5344CB8AC3E}">
        <p14:creationId xmlns:p14="http://schemas.microsoft.com/office/powerpoint/2010/main" val="440648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3227014" y="4835627"/>
            <a:ext cx="5969996" cy="1337434"/>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783642" y="4048106"/>
            <a:ext cx="6665158" cy="1094280"/>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a:xfrm>
            <a:off x="2290129" y="492744"/>
            <a:ext cx="7729728" cy="1188720"/>
          </a:xfrm>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468219" y="2140618"/>
            <a:ext cx="8549857" cy="4274929"/>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56701-C84C-F94E-B4C6-F92DCBDCFB49}"/>
              </a:ext>
            </a:extLst>
          </p:cNvPr>
          <p:cNvSpPr>
            <a:spLocks noGrp="1"/>
          </p:cNvSpPr>
          <p:nvPr>
            <p:ph idx="1"/>
          </p:nvPr>
        </p:nvSpPr>
        <p:spPr>
          <a:xfrm>
            <a:off x="6065949" y="154546"/>
            <a:ext cx="5960951" cy="5585482"/>
          </a:xfrm>
        </p:spPr>
        <p:txBody>
          <a:bodyPr>
            <a:noAutofit/>
          </a:bodyPr>
          <a:lstStyle/>
          <a:p>
            <a:r>
              <a:rPr lang="en-US" sz="2500" dirty="0"/>
              <a:t>“In 1875, Galton had distributed packets of sweet pea seeds to seven friends; each friend received seeds of uniform weight but there was substantial variation across different packets. Galton's friends harvested seeds from the new generations of plants and returned them to him. Galton plotted the weights of the daughter seeds against the weights of the mother seeds.”</a:t>
            </a:r>
            <a:r>
              <a:rPr lang="en-US" sz="2500" baseline="30000" dirty="0"/>
              <a:t>1</a:t>
            </a:r>
            <a:endParaRPr lang="en-US" sz="2500" dirty="0"/>
          </a:p>
          <a:p>
            <a:r>
              <a:rPr lang="en-US" sz="2500" dirty="0"/>
              <a:t>“Galton's original graph, illustrates how a line connecting the means of the columns of data points indicates the degree to which extreme values in the first generation (on the X-axis) tend to </a:t>
            </a:r>
            <a:r>
              <a:rPr lang="en-US" sz="2500" b="1" dirty="0"/>
              <a:t>regress</a:t>
            </a:r>
            <a:r>
              <a:rPr lang="en-US" sz="2500" dirty="0"/>
              <a:t> toward the mean of the second generation (on the Y-axis).”</a:t>
            </a:r>
            <a:r>
              <a:rPr lang="en-US" sz="2500" baseline="30000" dirty="0"/>
              <a:t>1</a:t>
            </a:r>
            <a:r>
              <a:rPr lang="en-US" sz="2500" dirty="0"/>
              <a:t> </a:t>
            </a:r>
          </a:p>
          <a:p>
            <a:endParaRPr lang="en-US" sz="2500" dirty="0"/>
          </a:p>
        </p:txBody>
      </p:sp>
      <p:pic>
        <p:nvPicPr>
          <p:cNvPr id="2049" name="Picture 1" descr="page4image616">
            <a:extLst>
              <a:ext uri="{FF2B5EF4-FFF2-40B4-BE49-F238E27FC236}">
                <a16:creationId xmlns:a16="http://schemas.microsoft.com/office/drawing/2014/main" id="{04290268-B577-6E4D-B1A4-22AF4F95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63" y="746581"/>
            <a:ext cx="5498737" cy="48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4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071193" y="5604387"/>
            <a:ext cx="3260021" cy="106655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3659623" y="4262284"/>
            <a:ext cx="4552068" cy="990408"/>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Spearman correlation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050471" y="3340888"/>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598804" y="3354304"/>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186328" y="3392067"/>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
        <p:nvSpPr>
          <p:cNvPr id="3" name="TextBox 2">
            <a:extLst>
              <a:ext uri="{FF2B5EF4-FFF2-40B4-BE49-F238E27FC236}">
                <a16:creationId xmlns:a16="http://schemas.microsoft.com/office/drawing/2014/main" id="{954C0B60-F5E5-F14B-A45C-A50564A9F9BC}"/>
              </a:ext>
            </a:extLst>
          </p:cNvPr>
          <p:cNvSpPr txBox="1"/>
          <p:nvPr/>
        </p:nvSpPr>
        <p:spPr>
          <a:xfrm>
            <a:off x="544364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2559806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
        <p:nvSpPr>
          <p:cNvPr id="3" name="TextBox 2">
            <a:extLst>
              <a:ext uri="{FF2B5EF4-FFF2-40B4-BE49-F238E27FC236}">
                <a16:creationId xmlns:a16="http://schemas.microsoft.com/office/drawing/2014/main" id="{CFDF2DE4-997F-9346-88C2-1EBC3DE26522}"/>
              </a:ext>
            </a:extLst>
          </p:cNvPr>
          <p:cNvSpPr txBox="1"/>
          <p:nvPr/>
        </p:nvSpPr>
        <p:spPr>
          <a:xfrm>
            <a:off x="5309419" y="6488668"/>
            <a:ext cx="1304716" cy="369332"/>
          </a:xfrm>
          <a:prstGeom prst="rect">
            <a:avLst/>
          </a:prstGeom>
          <a:noFill/>
        </p:spPr>
        <p:txBody>
          <a:bodyPr wrap="none" rtlCol="0">
            <a:spAutoFit/>
          </a:bodyPr>
          <a:lstStyle/>
          <a:p>
            <a:r>
              <a:rPr lang="en-US" dirty="0"/>
              <a:t>Reference 6</a:t>
            </a:r>
          </a:p>
        </p:txBody>
      </p:sp>
      <p:sp>
        <p:nvSpPr>
          <p:cNvPr id="4" name="TextBox 3">
            <a:extLst>
              <a:ext uri="{FF2B5EF4-FFF2-40B4-BE49-F238E27FC236}">
                <a16:creationId xmlns:a16="http://schemas.microsoft.com/office/drawing/2014/main" id="{A00D22A3-9DD2-1144-80DD-ECD180BFB5FD}"/>
              </a:ext>
            </a:extLst>
          </p:cNvPr>
          <p:cNvSpPr txBox="1"/>
          <p:nvPr/>
        </p:nvSpPr>
        <p:spPr>
          <a:xfrm>
            <a:off x="278338" y="6310187"/>
            <a:ext cx="987771" cy="369332"/>
          </a:xfrm>
          <a:prstGeom prst="rect">
            <a:avLst/>
          </a:prstGeom>
          <a:noFill/>
        </p:spPr>
        <p:txBody>
          <a:bodyPr wrap="none" rtlCol="0">
            <a:spAutoFit/>
          </a:bodyPr>
          <a:lstStyle/>
          <a:p>
            <a:r>
              <a:rPr lang="en-US" dirty="0"/>
              <a:t>line 123 </a:t>
            </a:r>
          </a:p>
        </p:txBody>
      </p:sp>
    </p:spTree>
    <p:extLst>
      <p:ext uri="{BB962C8B-B14F-4D97-AF65-F5344CB8AC3E}">
        <p14:creationId xmlns:p14="http://schemas.microsoft.com/office/powerpoint/2010/main" val="15085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Quiz Question 2</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a:xfrm>
            <a:off x="1357745" y="2638044"/>
            <a:ext cx="4779819" cy="3101983"/>
          </a:xfrm>
        </p:spPr>
        <p:txBody>
          <a:bodyPr>
            <a:normAutofit/>
          </a:bodyPr>
          <a:lstStyle/>
          <a:p>
            <a:r>
              <a:rPr lang="en-US" sz="3000" dirty="0"/>
              <a:t>Which correlation is greater in this example?</a:t>
            </a:r>
          </a:p>
          <a:p>
            <a:pPr marL="342900" indent="-342900">
              <a:buFont typeface="+mj-lt"/>
              <a:buAutoNum type="alphaLcParenR"/>
            </a:pPr>
            <a:r>
              <a:rPr lang="en-US" sz="3000" dirty="0"/>
              <a:t>Spearman</a:t>
            </a:r>
          </a:p>
          <a:p>
            <a:pPr marL="342900" indent="-342900">
              <a:buFont typeface="+mj-lt"/>
              <a:buAutoNum type="alphaLcParenR"/>
            </a:pPr>
            <a:r>
              <a:rPr lang="en-US" sz="3000" dirty="0"/>
              <a:t>Pearson</a:t>
            </a:r>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rotWithShape="1">
          <a:blip r:embed="rId2"/>
          <a:srcRect t="11933"/>
          <a:stretch/>
        </p:blipFill>
        <p:spPr>
          <a:xfrm>
            <a:off x="6315739" y="2317173"/>
            <a:ext cx="4690655" cy="3910602"/>
          </a:xfrm>
          <a:prstGeom prst="rect">
            <a:avLst/>
          </a:prstGeom>
        </p:spPr>
      </p:pic>
      <p:sp>
        <p:nvSpPr>
          <p:cNvPr id="6" name="TextBox 5">
            <a:extLst>
              <a:ext uri="{FF2B5EF4-FFF2-40B4-BE49-F238E27FC236}">
                <a16:creationId xmlns:a16="http://schemas.microsoft.com/office/drawing/2014/main" id="{2004D999-7BE7-044B-B7D3-A019F1230D41}"/>
              </a:ext>
            </a:extLst>
          </p:cNvPr>
          <p:cNvSpPr txBox="1"/>
          <p:nvPr/>
        </p:nvSpPr>
        <p:spPr>
          <a:xfrm>
            <a:off x="566338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4013549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01C4-DD69-AD45-9F62-FB482C32C53E}"/>
              </a:ext>
            </a:extLst>
          </p:cNvPr>
          <p:cNvSpPr>
            <a:spLocks noGrp="1"/>
          </p:cNvSpPr>
          <p:nvPr>
            <p:ph type="title"/>
          </p:nvPr>
        </p:nvSpPr>
        <p:spPr>
          <a:xfrm>
            <a:off x="2482928" y="356339"/>
            <a:ext cx="7729728" cy="1188720"/>
          </a:xfrm>
        </p:spPr>
        <p:txBody>
          <a:bodyPr/>
          <a:lstStyle/>
          <a:p>
            <a:r>
              <a:rPr lang="en-US" dirty="0"/>
              <a:t>Question 2 answer (a)</a:t>
            </a:r>
          </a:p>
        </p:txBody>
      </p:sp>
      <p:sp>
        <p:nvSpPr>
          <p:cNvPr id="3" name="Content Placeholder 2">
            <a:extLst>
              <a:ext uri="{FF2B5EF4-FFF2-40B4-BE49-F238E27FC236}">
                <a16:creationId xmlns:a16="http://schemas.microsoft.com/office/drawing/2014/main" id="{B0829B46-1CE0-B140-9534-35B4DA829C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182FDD-36C6-6349-9E94-E5DEAB9FAD20}"/>
              </a:ext>
            </a:extLst>
          </p:cNvPr>
          <p:cNvPicPr>
            <a:picLocks noChangeAspect="1"/>
          </p:cNvPicPr>
          <p:nvPr/>
        </p:nvPicPr>
        <p:blipFill>
          <a:blip r:embed="rId2"/>
          <a:stretch>
            <a:fillRect/>
          </a:stretch>
        </p:blipFill>
        <p:spPr>
          <a:xfrm>
            <a:off x="6878188" y="2305627"/>
            <a:ext cx="4572000" cy="4330700"/>
          </a:xfrm>
          <a:prstGeom prst="rect">
            <a:avLst/>
          </a:prstGeom>
        </p:spPr>
      </p:pic>
      <p:pic>
        <p:nvPicPr>
          <p:cNvPr id="5" name="Picture 4">
            <a:extLst>
              <a:ext uri="{FF2B5EF4-FFF2-40B4-BE49-F238E27FC236}">
                <a16:creationId xmlns:a16="http://schemas.microsoft.com/office/drawing/2014/main" id="{C190E911-FC04-7742-8D23-E53EF11C73DA}"/>
              </a:ext>
            </a:extLst>
          </p:cNvPr>
          <p:cNvPicPr>
            <a:picLocks noChangeAspect="1"/>
          </p:cNvPicPr>
          <p:nvPr/>
        </p:nvPicPr>
        <p:blipFill>
          <a:blip r:embed="rId3"/>
          <a:stretch>
            <a:fillRect/>
          </a:stretch>
        </p:blipFill>
        <p:spPr>
          <a:xfrm>
            <a:off x="1134139" y="2250733"/>
            <a:ext cx="4690655" cy="4440487"/>
          </a:xfrm>
          <a:prstGeom prst="rect">
            <a:avLst/>
          </a:prstGeom>
        </p:spPr>
      </p:pic>
    </p:spTree>
    <p:extLst>
      <p:ext uri="{BB962C8B-B14F-4D97-AF65-F5344CB8AC3E}">
        <p14:creationId xmlns:p14="http://schemas.microsoft.com/office/powerpoint/2010/main" val="3363736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C076-92C2-944A-8DA0-0E6714147A4B}"/>
              </a:ext>
            </a:extLst>
          </p:cNvPr>
          <p:cNvSpPr>
            <a:spLocks noGrp="1"/>
          </p:cNvSpPr>
          <p:nvPr>
            <p:ph type="title"/>
          </p:nvPr>
        </p:nvSpPr>
        <p:spPr>
          <a:xfrm>
            <a:off x="2231136" y="553875"/>
            <a:ext cx="7729728" cy="1188720"/>
          </a:xfrm>
        </p:spPr>
        <p:txBody>
          <a:bodyPr/>
          <a:lstStyle/>
          <a:p>
            <a:r>
              <a:rPr lang="en-US" dirty="0"/>
              <a:t>Research</a:t>
            </a:r>
          </a:p>
        </p:txBody>
      </p:sp>
      <p:sp>
        <p:nvSpPr>
          <p:cNvPr id="3" name="Content Placeholder 2">
            <a:extLst>
              <a:ext uri="{FF2B5EF4-FFF2-40B4-BE49-F238E27FC236}">
                <a16:creationId xmlns:a16="http://schemas.microsoft.com/office/drawing/2014/main" id="{A3F786BC-AC06-784D-A391-83FE4998F3F7}"/>
              </a:ext>
            </a:extLst>
          </p:cNvPr>
          <p:cNvSpPr>
            <a:spLocks noGrp="1"/>
          </p:cNvSpPr>
          <p:nvPr>
            <p:ph idx="1"/>
          </p:nvPr>
        </p:nvSpPr>
        <p:spPr>
          <a:xfrm>
            <a:off x="1457739" y="2358888"/>
            <a:ext cx="9197009" cy="3381140"/>
          </a:xfrm>
        </p:spPr>
        <p:txBody>
          <a:bodyPr>
            <a:normAutofit/>
          </a:bodyPr>
          <a:lstStyle/>
          <a:p>
            <a:r>
              <a:rPr lang="en-US" sz="3000" dirty="0"/>
              <a:t>Resting-state functional MRI</a:t>
            </a:r>
          </a:p>
          <a:p>
            <a:r>
              <a:rPr lang="en-US" sz="3000" dirty="0"/>
              <a:t>51 PTSD subjects, 29 trauma-exposed controls, 25 healthy controls</a:t>
            </a:r>
          </a:p>
          <a:p>
            <a:r>
              <a:rPr lang="en-US" sz="3000" dirty="0"/>
              <a:t>Independent Components Analysis (ICA)</a:t>
            </a:r>
          </a:p>
          <a:p>
            <a:pPr lvl="1"/>
            <a:r>
              <a:rPr lang="en-US" sz="2800" dirty="0"/>
              <a:t>identifies distinct regions that “co-fluctuate” in spontaneous neural activity</a:t>
            </a:r>
          </a:p>
        </p:txBody>
      </p:sp>
    </p:spTree>
    <p:extLst>
      <p:ext uri="{BB962C8B-B14F-4D97-AF65-F5344CB8AC3E}">
        <p14:creationId xmlns:p14="http://schemas.microsoft.com/office/powerpoint/2010/main" val="34732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33F4-35C7-7C46-8BFE-06F6D44698B8}"/>
              </a:ext>
            </a:extLst>
          </p:cNvPr>
          <p:cNvSpPr>
            <a:spLocks noGrp="1"/>
          </p:cNvSpPr>
          <p:nvPr>
            <p:ph type="title"/>
          </p:nvPr>
        </p:nvSpPr>
        <p:spPr>
          <a:xfrm>
            <a:off x="2231136" y="275579"/>
            <a:ext cx="7729728" cy="1188720"/>
          </a:xfrm>
        </p:spPr>
        <p:txBody>
          <a:bodyPr/>
          <a:lstStyle/>
          <a:p>
            <a:r>
              <a:rPr lang="en-US" dirty="0"/>
              <a:t>Group ICA</a:t>
            </a:r>
          </a:p>
        </p:txBody>
      </p:sp>
      <p:pic>
        <p:nvPicPr>
          <p:cNvPr id="5" name="Content Placeholder 4">
            <a:extLst>
              <a:ext uri="{FF2B5EF4-FFF2-40B4-BE49-F238E27FC236}">
                <a16:creationId xmlns:a16="http://schemas.microsoft.com/office/drawing/2014/main" id="{2B9C3932-2975-204F-A728-FC2A0040569B}"/>
              </a:ext>
            </a:extLst>
          </p:cNvPr>
          <p:cNvPicPr>
            <a:picLocks noGrp="1" noChangeAspect="1"/>
          </p:cNvPicPr>
          <p:nvPr>
            <p:ph idx="1"/>
          </p:nvPr>
        </p:nvPicPr>
        <p:blipFill>
          <a:blip r:embed="rId2"/>
          <a:stretch>
            <a:fillRect/>
          </a:stretch>
        </p:blipFill>
        <p:spPr>
          <a:xfrm>
            <a:off x="610160" y="2042078"/>
            <a:ext cx="6068376" cy="4014465"/>
          </a:xfrm>
        </p:spPr>
      </p:pic>
      <p:sp>
        <p:nvSpPr>
          <p:cNvPr id="6" name="TextBox 5">
            <a:extLst>
              <a:ext uri="{FF2B5EF4-FFF2-40B4-BE49-F238E27FC236}">
                <a16:creationId xmlns:a16="http://schemas.microsoft.com/office/drawing/2014/main" id="{5BBDEE21-38FA-7147-AE89-FA6CEB62B5F6}"/>
              </a:ext>
            </a:extLst>
          </p:cNvPr>
          <p:cNvSpPr txBox="1"/>
          <p:nvPr/>
        </p:nvSpPr>
        <p:spPr>
          <a:xfrm>
            <a:off x="7301947" y="2042078"/>
            <a:ext cx="4611757" cy="4401205"/>
          </a:xfrm>
          <a:prstGeom prst="rect">
            <a:avLst/>
          </a:prstGeom>
          <a:noFill/>
        </p:spPr>
        <p:txBody>
          <a:bodyPr wrap="square" rtlCol="0">
            <a:spAutoFit/>
          </a:bodyPr>
          <a:lstStyle/>
          <a:p>
            <a:r>
              <a:rPr lang="en-US" sz="2800" dirty="0"/>
              <a:t>Two-sample, two-sided t-test of network connectivity</a:t>
            </a:r>
          </a:p>
          <a:p>
            <a:endParaRPr lang="en-US" sz="2800" dirty="0"/>
          </a:p>
          <a:p>
            <a:r>
              <a:rPr lang="en-US" sz="2800" dirty="0"/>
              <a:t>PTSD vs. HC</a:t>
            </a:r>
          </a:p>
          <a:p>
            <a:r>
              <a:rPr lang="en-US" sz="2800" dirty="0"/>
              <a:t>PTSD vs. TEC</a:t>
            </a:r>
          </a:p>
          <a:p>
            <a:r>
              <a:rPr lang="en-US" sz="2800" dirty="0"/>
              <a:t>TEC vs. HC</a:t>
            </a:r>
          </a:p>
          <a:p>
            <a:endParaRPr lang="en-US" sz="2800" dirty="0"/>
          </a:p>
          <a:p>
            <a:r>
              <a:rPr lang="en-US" sz="2800" b="1" dirty="0"/>
              <a:t>Red: PTSD &gt; HC </a:t>
            </a:r>
          </a:p>
          <a:p>
            <a:r>
              <a:rPr lang="en-US" sz="2800" b="1" dirty="0"/>
              <a:t>Uncorrected p &lt; 0.001</a:t>
            </a:r>
          </a:p>
          <a:p>
            <a:r>
              <a:rPr lang="en-US" sz="2800" b="1" dirty="0"/>
              <a:t>Cluster-level p &lt; 0.01</a:t>
            </a:r>
          </a:p>
        </p:txBody>
      </p:sp>
    </p:spTree>
    <p:extLst>
      <p:ext uri="{BB962C8B-B14F-4D97-AF65-F5344CB8AC3E}">
        <p14:creationId xmlns:p14="http://schemas.microsoft.com/office/powerpoint/2010/main" val="4210126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E940-E028-DF46-9559-62E50CD465AD}"/>
              </a:ext>
            </a:extLst>
          </p:cNvPr>
          <p:cNvSpPr>
            <a:spLocks noGrp="1"/>
          </p:cNvSpPr>
          <p:nvPr>
            <p:ph type="title"/>
          </p:nvPr>
        </p:nvSpPr>
        <p:spPr/>
        <p:txBody>
          <a:bodyPr/>
          <a:lstStyle/>
          <a:p>
            <a:r>
              <a:rPr lang="en-US" dirty="0"/>
              <a:t>Post-</a:t>
            </a:r>
            <a:r>
              <a:rPr lang="en-US" dirty="0" err="1"/>
              <a:t>hOc</a:t>
            </a:r>
            <a:r>
              <a:rPr lang="en-US" dirty="0"/>
              <a:t> Correlation</a:t>
            </a:r>
          </a:p>
        </p:txBody>
      </p:sp>
      <p:sp>
        <p:nvSpPr>
          <p:cNvPr id="3" name="Content Placeholder 2">
            <a:extLst>
              <a:ext uri="{FF2B5EF4-FFF2-40B4-BE49-F238E27FC236}">
                <a16:creationId xmlns:a16="http://schemas.microsoft.com/office/drawing/2014/main" id="{D03FB3DB-7881-AB40-B808-EF356F1D6923}"/>
              </a:ext>
            </a:extLst>
          </p:cNvPr>
          <p:cNvSpPr>
            <a:spLocks noGrp="1"/>
          </p:cNvSpPr>
          <p:nvPr>
            <p:ph idx="1"/>
          </p:nvPr>
        </p:nvSpPr>
        <p:spPr/>
        <p:txBody>
          <a:bodyPr>
            <a:normAutofit/>
          </a:bodyPr>
          <a:lstStyle/>
          <a:p>
            <a:r>
              <a:rPr lang="en-US" sz="3000" dirty="0"/>
              <a:t>Do these network alterations get worse with PTSD symptoms?</a:t>
            </a:r>
          </a:p>
        </p:txBody>
      </p:sp>
      <p:sp>
        <p:nvSpPr>
          <p:cNvPr id="4" name="TextBox 3">
            <a:extLst>
              <a:ext uri="{FF2B5EF4-FFF2-40B4-BE49-F238E27FC236}">
                <a16:creationId xmlns:a16="http://schemas.microsoft.com/office/drawing/2014/main" id="{A00F60FC-0793-3949-9E53-F64FB9FF6804}"/>
              </a:ext>
            </a:extLst>
          </p:cNvPr>
          <p:cNvSpPr txBox="1"/>
          <p:nvPr/>
        </p:nvSpPr>
        <p:spPr>
          <a:xfrm>
            <a:off x="410817" y="6029739"/>
            <a:ext cx="923651" cy="369332"/>
          </a:xfrm>
          <a:prstGeom prst="rect">
            <a:avLst/>
          </a:prstGeom>
          <a:noFill/>
        </p:spPr>
        <p:txBody>
          <a:bodyPr wrap="none" rtlCol="0">
            <a:spAutoFit/>
          </a:bodyPr>
          <a:lstStyle/>
          <a:p>
            <a:r>
              <a:rPr lang="en-US" dirty="0"/>
              <a:t>line 154</a:t>
            </a:r>
          </a:p>
        </p:txBody>
      </p:sp>
    </p:spTree>
    <p:extLst>
      <p:ext uri="{BB962C8B-B14F-4D97-AF65-F5344CB8AC3E}">
        <p14:creationId xmlns:p14="http://schemas.microsoft.com/office/powerpoint/2010/main" val="282894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normAutofit fontScale="85000" lnSpcReduction="10000"/>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baseline="30000" dirty="0">
                <a:hlinkClick r:id="rId4"/>
              </a:rPr>
              <a:t>5</a:t>
            </a:r>
            <a:r>
              <a:rPr lang="en-US" dirty="0">
                <a:hlinkClick r:id="rId4"/>
              </a:rPr>
              <a:t>https://en.wikipedia.org/wiki/Deming_regression</a:t>
            </a:r>
            <a:endParaRPr lang="en-US" dirty="0"/>
          </a:p>
          <a:p>
            <a:r>
              <a:rPr lang="en-US" baseline="30000" dirty="0">
                <a:hlinkClick r:id="rId5"/>
              </a:rPr>
              <a:t>6</a:t>
            </a:r>
            <a:r>
              <a:rPr lang="en-US" dirty="0">
                <a:hlinkClick r:id="rId5"/>
              </a:rPr>
              <a:t>https://en.wikipedia.org/wiki/Spearman%27s_rank_correlation_coefficient</a:t>
            </a:r>
            <a:endParaRPr lang="en-US" dirty="0"/>
          </a:p>
          <a:p>
            <a:r>
              <a:rPr lang="en-US" baseline="30000" dirty="0">
                <a:hlinkClick r:id="rId6"/>
              </a:rPr>
              <a:t>7</a:t>
            </a:r>
            <a:r>
              <a:rPr lang="en-US" dirty="0">
                <a:hlinkClick r:id="rId6"/>
              </a:rPr>
              <a:t>https://en.wikipedia.org/wiki/Coefficient_of_determination</a:t>
            </a:r>
            <a:endParaRPr lang="en-US" dirty="0"/>
          </a:p>
          <a:p>
            <a:r>
              <a:rPr lang="en-US" baseline="30000" dirty="0">
                <a:hlinkClick r:id="rId7"/>
              </a:rPr>
              <a:t>8</a:t>
            </a:r>
            <a:r>
              <a:rPr lang="en-US" dirty="0">
                <a:hlinkClick r:id="rId7"/>
              </a:rPr>
              <a:t>https://www.otexts.org/fpp/5/4</a:t>
            </a:r>
            <a:endParaRPr lang="en-US" dirty="0"/>
          </a:p>
          <a:p>
            <a:r>
              <a:rPr lang="en-US" baseline="30000" dirty="0"/>
              <a:t>9</a:t>
            </a:r>
            <a:r>
              <a:rPr lang="en-US" dirty="0"/>
              <a:t>https://</a:t>
            </a:r>
            <a:r>
              <a:rPr lang="en-US" dirty="0" err="1"/>
              <a:t>en.wikipedia.org</a:t>
            </a:r>
            <a:r>
              <a:rPr lang="en-US" dirty="0"/>
              <a:t>/wiki/Anscombe%27s_quartet#/media/File:Anscombe%27s_quartet_3.svg</a:t>
            </a:r>
          </a:p>
          <a:p>
            <a:r>
              <a:rPr lang="en-US" baseline="30000" dirty="0"/>
              <a:t>10</a:t>
            </a:r>
            <a:r>
              <a:rPr lang="en-US" dirty="0"/>
              <a:t>https://</a:t>
            </a:r>
            <a:r>
              <a:rPr lang="en-US" dirty="0" err="1"/>
              <a:t>stats.stackexchange.com</a:t>
            </a:r>
            <a:r>
              <a:rPr lang="en-US" dirty="0"/>
              <a:t>/questions/44838/how-are-the-standard-errors-of-coefficients-calculated-in-a-regression/44841#44841</a:t>
            </a:r>
          </a:p>
          <a:p>
            <a:endParaRPr lang="en-US" dirty="0"/>
          </a:p>
          <a:p>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xmlns="">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Linear Regression Equation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234845" y="3352800"/>
            <a:ext cx="5702689" cy="1136083"/>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724318" cy="1356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r>
                            <a:rPr lang="en-US" sz="4000" i="1">
                              <a:latin typeface="Cambria Math" panose="02040503050406030204" pitchFamily="18" charset="0"/>
                            </a:rPr>
                            <m:t>𝑦</m:t>
                          </m:r>
                        </m:e>
                      </m:acc>
                      <m:r>
                        <a:rPr lang="en-US" sz="4000" i="1">
                          <a:latin typeface="Cambria Math" panose="02040503050406030204" pitchFamily="18" charset="0"/>
                        </a:rPr>
                        <m:t>, </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𝛽</m:t>
                          </m:r>
                        </m:e>
                      </m:acc>
                      <m:r>
                        <a:rPr lang="en-US" sz="4000" i="1">
                          <a:latin typeface="Cambria Math" panose="02040503050406030204" pitchFamily="18" charset="0"/>
                        </a:rPr>
                        <m:t>;</m:t>
                      </m:r>
                    </m:oMath>
                  </m:oMathPara>
                </a14:m>
                <a:endParaRPr lang="en-US" sz="4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rPr>
                        <m:t>𝑥</m:t>
                      </m:r>
                    </m:oMath>
                  </m:oMathPara>
                </a14:m>
                <a:endParaRPr lang="en-US" sz="4000" dirty="0"/>
              </a:p>
            </p:txBody>
          </p:sp>
        </mc:Choice>
        <mc:Fallback xmlns="">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724318" cy="1356846"/>
              </a:xfrm>
              <a:prstGeom prst="rect">
                <a:avLst/>
              </a:prstGeom>
              <a:blipFill>
                <a:blip r:embed="rId3"/>
                <a:stretch>
                  <a:fillRect l="-1460" t="-6481" b="-7407"/>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endParaRPr lang="en-US" sz="2400" b="0" i="1" dirty="0">
              <a:latin typeface="Cambria Math" panose="02040503050406030204" pitchFamily="18" charset="0"/>
            </a:endParaRPr>
          </a:p>
          <a:p>
            <a:pPr marL="0" indent="0">
              <a:buNone/>
            </a:pP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3"/>
          <a:stretch>
            <a:fillRect/>
          </a:stretch>
        </p:blipFill>
        <p:spPr>
          <a:xfrm>
            <a:off x="1293655" y="1649818"/>
            <a:ext cx="2475933" cy="1602916"/>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a:t>
                </a:r>
                <a14:m>
                  <m:oMath xmlns:m="http://schemas.openxmlformats.org/officeDocument/2006/math">
                    <m:acc>
                      <m:accPr>
                        <m:chr m:val="̂"/>
                        <m:ctrlPr>
                          <a:rPr lang="en-US" sz="3000" i="1" smtClean="0">
                            <a:latin typeface="Cambria Math" panose="02040503050406030204" pitchFamily="18" charset="0"/>
                          </a:rPr>
                        </m:ctrlPr>
                      </m:accPr>
                      <m:e>
                        <m:r>
                          <a:rPr lang="en-US" sz="3000" i="1" smtClean="0">
                            <a:latin typeface="Cambria Math" panose="02040503050406030204" pitchFamily="18" charset="0"/>
                            <a:ea typeface="Cambria Math" panose="02040503050406030204" pitchFamily="18" charset="0"/>
                          </a:rPr>
                          <m:t>𝛽</m:t>
                        </m:r>
                      </m:e>
                    </m:acc>
                  </m:oMath>
                </a14:m>
                <a:r>
                  <a:rPr lang="en-US" sz="3000" dirty="0"/>
                  <a:t> = 0 since that would imply that the line was horizontal and thus that the </a:t>
                </a:r>
                <a:r>
                  <a:rPr lang="en-US" sz="3000" i="1" dirty="0" err="1"/>
                  <a:t>y</a:t>
                </a:r>
                <a:r>
                  <a:rPr lang="en-US" sz="3000" dirty="0" err="1"/>
                  <a:t>s</a:t>
                </a:r>
                <a:r>
                  <a:rPr lang="en-US" sz="3000" dirty="0"/>
                  <a:t> have a distribution that is the same, whatever the value of x.</a:t>
                </a:r>
              </a:p>
              <a:p>
                <a:r>
                  <a:rPr lang="en-US" sz="3000" dirty="0"/>
                  <a:t>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mc:Choice>
        <mc:Fallback xmlns="">
          <p:sp>
            <p:nvSpPr>
              <p:cNvPr id="4" name="Content Placeholder 3">
                <a:extLst>
                  <a:ext uri="{FF2B5EF4-FFF2-40B4-BE49-F238E27FC236}">
                    <a16:creationId xmlns:a16="http://schemas.microsoft.com/office/drawing/2014/main" id="{33DDA84A-9899-1645-8078-0B5AF16093C6}"/>
                  </a:ext>
                </a:extLst>
              </p:cNvPr>
              <p:cNvSpPr>
                <a:spLocks noGrp="1" noRot="1" noChangeAspect="1" noMove="1" noResize="1" noEditPoints="1" noAdjustHandles="1" noChangeArrowheads="1" noChangeShapeType="1" noTextEdit="1"/>
              </p:cNvSpPr>
              <p:nvPr>
                <p:ph sz="half" idx="2"/>
              </p:nvPr>
            </p:nvSpPr>
            <p:spPr>
              <a:xfrm>
                <a:off x="4820194" y="1854926"/>
                <a:ext cx="6792685" cy="3885100"/>
              </a:xfrm>
              <a:blipFill>
                <a:blip r:embed="rId4"/>
                <a:stretch>
                  <a:fillRect l="-1869" t="-1629" r="-2243" b="-20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D653ABD-9236-BE45-9422-A7909032B9CD}"/>
              </a:ext>
            </a:extLst>
          </p:cNvPr>
          <p:cNvPicPr>
            <a:picLocks noChangeAspect="1"/>
          </p:cNvPicPr>
          <p:nvPr/>
        </p:nvPicPr>
        <p:blipFill>
          <a:blip r:embed="rId5"/>
          <a:stretch>
            <a:fillRect/>
          </a:stretch>
        </p:blipFill>
        <p:spPr>
          <a:xfrm>
            <a:off x="788546" y="3887719"/>
            <a:ext cx="3486150" cy="2284029"/>
          </a:xfrm>
          <a:prstGeom prst="rect">
            <a:avLst/>
          </a:prstGeom>
        </p:spPr>
      </p:pic>
    </p:spTree>
    <p:extLst>
      <p:ext uri="{BB962C8B-B14F-4D97-AF65-F5344CB8AC3E}">
        <p14:creationId xmlns:p14="http://schemas.microsoft.com/office/powerpoint/2010/main" val="421829141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1585</TotalTime>
  <Words>1361</Words>
  <Application>Microsoft Macintosh PowerPoint</Application>
  <PresentationFormat>Widescreen</PresentationFormat>
  <Paragraphs>175</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Gill Sans MT</vt:lpstr>
      <vt:lpstr>Parcel</vt:lpstr>
      <vt:lpstr>Linear Regression &amp; Correlation</vt:lpstr>
      <vt:lpstr>Outline</vt:lpstr>
      <vt:lpstr>Brief History</vt:lpstr>
      <vt:lpstr>PowerPoint Presentation</vt:lpstr>
      <vt:lpstr>Regression</vt:lpstr>
      <vt:lpstr>Correlation</vt:lpstr>
      <vt:lpstr>Linear Regression Equation</vt:lpstr>
      <vt:lpstr>Least SquAres FitTING </vt:lpstr>
      <vt:lpstr>significance</vt:lpstr>
      <vt:lpstr>Matrix notation  (Simple Regression)</vt:lpstr>
      <vt:lpstr>More Matrix Notation…</vt:lpstr>
      <vt:lpstr>Quiz question 1</vt:lpstr>
      <vt:lpstr>Answer Quiz Queston 1</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Pearson Correlation</vt:lpstr>
      <vt:lpstr>Coefficient of Determination (Explained Variance)</vt:lpstr>
      <vt:lpstr>CORRELATION VS. regression</vt:lpstr>
      <vt:lpstr>Spearman Correlation, </vt:lpstr>
      <vt:lpstr>Monotonicity</vt:lpstr>
      <vt:lpstr>Example</vt:lpstr>
      <vt:lpstr>Example</vt:lpstr>
      <vt:lpstr>Quiz Question 2</vt:lpstr>
      <vt:lpstr>Question 2 answer (a)</vt:lpstr>
      <vt:lpstr>Research</vt:lpstr>
      <vt:lpstr>Group ICA</vt:lpstr>
      <vt:lpstr>Post-hOc Correlation</vt:lpstr>
      <vt:lpstr>Summary</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68</cp:revision>
  <dcterms:created xsi:type="dcterms:W3CDTF">2018-05-18T16:41:11Z</dcterms:created>
  <dcterms:modified xsi:type="dcterms:W3CDTF">2018-05-22T15:31:08Z</dcterms:modified>
</cp:coreProperties>
</file>